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79" r:id="rId7"/>
    <p:sldId id="281" r:id="rId8"/>
    <p:sldId id="302" r:id="rId9"/>
    <p:sldId id="283" r:id="rId10"/>
    <p:sldId id="286" r:id="rId11"/>
    <p:sldId id="303" r:id="rId12"/>
    <p:sldId id="287" r:id="rId13"/>
    <p:sldId id="280" r:id="rId14"/>
    <p:sldId id="284" r:id="rId15"/>
    <p:sldId id="291" r:id="rId16"/>
    <p:sldId id="292" r:id="rId17"/>
    <p:sldId id="293" r:id="rId18"/>
    <p:sldId id="294" r:id="rId19"/>
    <p:sldId id="295" r:id="rId20"/>
    <p:sldId id="299" r:id="rId21"/>
    <p:sldId id="296" r:id="rId22"/>
    <p:sldId id="297" r:id="rId23"/>
    <p:sldId id="298" r:id="rId24"/>
    <p:sldId id="285" r:id="rId25"/>
    <p:sldId id="30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3151" autoAdjust="0"/>
  </p:normalViewPr>
  <p:slideViewPr>
    <p:cSldViewPr snapToGrid="0">
      <p:cViewPr varScale="1">
        <p:scale>
          <a:sx n="62" d="100"/>
          <a:sy n="62" d="100"/>
        </p:scale>
        <p:origin x="825" y="3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E3E7-5F61-FB0F-3411-59F0B6CC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AE36C-0D84-21D2-082E-4EBB56B96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3664A-DB5D-EBCC-332E-6B8BAC939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AB4C5-E584-9E5A-D902-5BA0EAF87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8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A9E8-F64F-7615-D558-D72B347E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4D530-755B-F431-294E-AD88C4EA3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90DAC-E483-1216-D0B6-6ED6B02FA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12939-59FA-4609-9049-28542E459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5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BAC5-0774-78AC-6DB0-50CE50ED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1B02-5E07-F47C-1057-D66D77D97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7F7C7-D719-9D13-0A95-22DF559A8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AC843-755A-BAB9-F94B-EC369A156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3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317B-BBCA-6B89-6F94-B23678EF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BE3DB-5B56-AAEF-6BD5-6D70E35DD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E8282-7B4D-2B86-2766-4AE4F940E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FCFC6-06AC-326F-C255-CA94BD667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1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0431C-607D-AB07-3074-2F2DD3C2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348A5-22FC-EA80-5692-469B0BAE2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91D98-A4E1-0A5A-17A4-8EC16CAFA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E8716-F146-42D9-6E03-B03DE930B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0C0E-6AED-A3A7-8AF2-7DEBCBF4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BE9CE-DDE0-3E4C-437F-8AE54C326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1923E-3449-03BA-83E0-F652E24A1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C7EC-16B0-4E0F-B287-073D463B2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6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97A3-1164-24A7-A5CF-D566B7B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D8F98-940B-A9CA-D7EC-7FFDD7A34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A3EC2-356F-9F62-7607-DDD36446C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686B7-C25B-688C-407D-391DB6D51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3792A-5739-6648-E817-3C5F5BE3F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4B431-A999-D368-9624-ADB35D9B2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7425F-034A-D172-74FA-8A8CDCE6A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EDDED-B36A-2FC4-4E12-9CFE7D293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E818-07BD-F34A-656F-815CD043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57DC2-F67D-BD07-1428-22A6F4C32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C0000-F5D5-39CA-70B5-DC16B0843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3569-2D1A-DFF6-454A-50B38C17C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45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014" lvl="0"/>
            <a:r>
              <a:rPr lang="en-US" dirty="0"/>
              <a:t>NP hard:</a:t>
            </a:r>
            <a:br>
              <a:rPr lang="en-US" dirty="0"/>
            </a:br>
            <a:r>
              <a:rPr lang="en-US" dirty="0"/>
              <a:t>Search space size grows </a:t>
            </a:r>
            <a:r>
              <a:rPr lang="en-US" b="1" dirty="0"/>
              <a:t>exponentially</a:t>
            </a:r>
            <a:r>
              <a:rPr lang="en-US" dirty="0"/>
              <a:t> with:</a:t>
            </a:r>
          </a:p>
          <a:p>
            <a:pPr marL="569214" lvl="1"/>
            <a:r>
              <a:rPr lang="en-US" dirty="0"/>
              <a:t>Number of variables</a:t>
            </a:r>
          </a:p>
          <a:p>
            <a:pPr marL="569214" lvl="1"/>
            <a:r>
              <a:rPr lang="en-US" dirty="0"/>
              <a:t>Precision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6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Still use instinct,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But also share smart strategies from other sea creatures (DE),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Learn over time when to explore and when to focus,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And always keep the best fish they catch.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060" y="2814960"/>
            <a:ext cx="5420879" cy="2218082"/>
          </a:xfrm>
        </p:spPr>
        <p:txBody>
          <a:bodyPr anchor="ctr"/>
          <a:lstStyle/>
          <a:p>
            <a:pPr algn="r"/>
            <a:r>
              <a:rPr lang="en-US" dirty="0"/>
              <a:t>WHALE OPTIMIZATION ALGORITHM FOR GLOBAL OPTIMIZATION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00FA7-2078-9FDD-5A9F-46B2BEBD001C}"/>
              </a:ext>
            </a:extLst>
          </p:cNvPr>
          <p:cNvSpPr txBox="1"/>
          <p:nvPr/>
        </p:nvSpPr>
        <p:spPr>
          <a:xfrm>
            <a:off x="4084611" y="4832987"/>
            <a:ext cx="790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SCHWEFEL PROBLEM, ACKLEY FUNCTION AND GRIEWANK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FF3-346C-28F1-3A5B-A8ED0996DB7D}"/>
              </a:ext>
            </a:extLst>
          </p:cNvPr>
          <p:cNvSpPr txBox="1"/>
          <p:nvPr/>
        </p:nvSpPr>
        <p:spPr>
          <a:xfrm>
            <a:off x="9480304" y="5501768"/>
            <a:ext cx="24566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GHEORGHE ANDREEA-IOANA</a:t>
            </a:r>
          </a:p>
          <a:p>
            <a:pPr algn="r"/>
            <a:r>
              <a:rPr lang="en-US" sz="1400" dirty="0"/>
              <a:t>ELENA TAMARA IVANOF</a:t>
            </a:r>
          </a:p>
          <a:p>
            <a:pPr algn="r"/>
            <a:r>
              <a:rPr lang="en-US" sz="1400" dirty="0"/>
              <a:t>GROUP 1021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550843"/>
            <a:ext cx="5655197" cy="902866"/>
          </a:xfrm>
        </p:spPr>
        <p:txBody>
          <a:bodyPr anchor="b"/>
          <a:lstStyle/>
          <a:p>
            <a:r>
              <a:rPr lang="en-US" dirty="0"/>
              <a:t>WOA Part 1: finding the ideal parameters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949986"/>
            <a:ext cx="6091411" cy="423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Parameter analysis based on</a:t>
            </a:r>
            <a:r>
              <a:rPr lang="en-US" dirty="0"/>
              <a:t>:  </a:t>
            </a:r>
          </a:p>
          <a:p>
            <a:pPr marL="0" indent="0">
              <a:buNone/>
            </a:pPr>
            <a:r>
              <a:rPr lang="en-US" dirty="0"/>
              <a:t>- Population size: `</a:t>
            </a:r>
            <a:r>
              <a:rPr lang="en-US" dirty="0" err="1"/>
              <a:t>pop_size</a:t>
            </a:r>
            <a:r>
              <a:rPr lang="en-US" dirty="0"/>
              <a:t>`</a:t>
            </a:r>
          </a:p>
          <a:p>
            <a:pPr marL="0" indent="0">
              <a:buNone/>
            </a:pPr>
            <a:r>
              <a:rPr lang="en-US" dirty="0"/>
              <a:t>- Number of iterations: `</a:t>
            </a:r>
            <a:r>
              <a:rPr lang="en-US" dirty="0" err="1"/>
              <a:t>nr_iter</a:t>
            </a:r>
            <a:r>
              <a:rPr lang="en-US" dirty="0"/>
              <a:t>`</a:t>
            </a:r>
          </a:p>
          <a:p>
            <a:pPr marL="0" indent="0">
              <a:buNone/>
            </a:pPr>
            <a:r>
              <a:rPr lang="en-US" dirty="0"/>
              <a:t>- Shape of the logarithmic spiral: `</a:t>
            </a:r>
            <a:r>
              <a:rPr lang="en-US" dirty="0" err="1"/>
              <a:t>spiral_shape_const</a:t>
            </a:r>
            <a:r>
              <a:rPr lang="en-US" dirty="0"/>
              <a:t>`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Values we analyzed</a:t>
            </a:r>
            <a:r>
              <a:rPr lang="en-US" dirty="0"/>
              <a:t>: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r>
              <a:rPr lang="en-US" dirty="0"/>
              <a:t>Works of </a:t>
            </a:r>
            <a:r>
              <a:rPr lang="en-US" i="1" dirty="0" err="1"/>
              <a:t>Seyedali</a:t>
            </a:r>
            <a:r>
              <a:rPr lang="en-US" i="1" dirty="0"/>
              <a:t> </a:t>
            </a:r>
            <a:r>
              <a:rPr lang="en-US" i="1" dirty="0" err="1"/>
              <a:t>Mirjalili</a:t>
            </a:r>
            <a:r>
              <a:rPr lang="en-US" i="1" dirty="0"/>
              <a:t> and Andrew Lewis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4DA07-1EF2-A5E4-E4C0-EA02ABDD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22" t="24131" r="16374" b="24251"/>
          <a:stretch/>
        </p:blipFill>
        <p:spPr>
          <a:xfrm>
            <a:off x="7965195" y="3324931"/>
            <a:ext cx="3634186" cy="193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E33C73-67D8-608A-CD82-62CF443B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71" t="23652" r="11483" b="24012"/>
          <a:stretch/>
        </p:blipFill>
        <p:spPr>
          <a:xfrm>
            <a:off x="838199" y="4414548"/>
            <a:ext cx="6091410" cy="1941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5C7C03-DACA-435F-5E4E-EFF0562471F7}"/>
              </a:ext>
            </a:extLst>
          </p:cNvPr>
          <p:cNvSpPr txBox="1"/>
          <p:nvPr/>
        </p:nvSpPr>
        <p:spPr>
          <a:xfrm>
            <a:off x="7469436" y="5765824"/>
            <a:ext cx="412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! Note: All experiments were performed on functions of dimension 2</a:t>
            </a: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74202-3354-0649-D1C3-0D330877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FFCA00F-ADED-543A-1A1E-E0F4AADD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1"/>
            <a:ext cx="10515600" cy="560850"/>
          </a:xfrm>
        </p:spPr>
        <p:txBody>
          <a:bodyPr anchor="b"/>
          <a:lstStyle/>
          <a:p>
            <a:r>
              <a:rPr lang="en-US" dirty="0"/>
              <a:t>WOA Part 1: EXPERIMENT RESULTS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53AF16-2B42-9F87-FE16-71920536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FF96A-324A-5A3B-48C9-BF93EE3D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81" b="6981"/>
          <a:stretch/>
        </p:blipFill>
        <p:spPr>
          <a:xfrm>
            <a:off x="433919" y="1263955"/>
            <a:ext cx="8315669" cy="509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42B8E-D197-8FD9-5FAD-38FD3167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44" t="23462" r="16375" b="23534"/>
          <a:stretch/>
        </p:blipFill>
        <p:spPr>
          <a:xfrm>
            <a:off x="9060255" y="2025430"/>
            <a:ext cx="2626187" cy="1403570"/>
          </a:xfrm>
          <a:prstGeom prst="rect">
            <a:avLst/>
          </a:prstGeom>
        </p:spPr>
      </p:pic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56A89F49-8DD9-FF3A-8BE2-F407FD6C371E}"/>
              </a:ext>
            </a:extLst>
          </p:cNvPr>
          <p:cNvSpPr txBox="1">
            <a:spLocks/>
          </p:cNvSpPr>
          <p:nvPr/>
        </p:nvSpPr>
        <p:spPr>
          <a:xfrm>
            <a:off x="8958803" y="1263955"/>
            <a:ext cx="2829094" cy="38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Best performing configuration </a:t>
            </a:r>
            <a:r>
              <a:rPr lang="en-US" sz="1800" b="1" i="1" dirty="0"/>
              <a:t>found by 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499-23EC-4A5B-36FF-63F493AA82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22" t="24131" r="16374" b="24251"/>
          <a:stretch/>
        </p:blipFill>
        <p:spPr>
          <a:xfrm>
            <a:off x="9060254" y="4959167"/>
            <a:ext cx="2626187" cy="1397182"/>
          </a:xfrm>
          <a:prstGeom prst="rect">
            <a:avLst/>
          </a:prstGeom>
          <a:ln>
            <a:noFill/>
          </a:ln>
          <a:effectLst>
            <a:outerShdw blurRad="292100" dist="139700" dir="2700000" sx="1000" sy="1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72721258-04DE-E8AE-426B-055912A1A950}"/>
              </a:ext>
            </a:extLst>
          </p:cNvPr>
          <p:cNvSpPr txBox="1">
            <a:spLocks/>
          </p:cNvSpPr>
          <p:nvPr/>
        </p:nvSpPr>
        <p:spPr>
          <a:xfrm>
            <a:off x="8958803" y="4137521"/>
            <a:ext cx="2829094" cy="38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Seyedali</a:t>
            </a:r>
            <a:r>
              <a:rPr lang="en-US" sz="1800" b="1" dirty="0"/>
              <a:t> </a:t>
            </a:r>
            <a:r>
              <a:rPr lang="en-US" sz="1800" b="1" dirty="0" err="1"/>
              <a:t>Mirjalili</a:t>
            </a:r>
            <a:r>
              <a:rPr lang="en-US" sz="1800" b="1" dirty="0"/>
              <a:t> and Andrew Lewis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4174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C8B0B-4BE7-5622-6AB9-15DAAF9C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89C655-6A6B-3A09-9B1E-501F05B5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062503"/>
            <a:ext cx="5655197" cy="902866"/>
          </a:xfrm>
        </p:spPr>
        <p:txBody>
          <a:bodyPr anchor="b">
            <a:normAutofit/>
          </a:bodyPr>
          <a:lstStyle/>
          <a:p>
            <a:r>
              <a:rPr lang="en-US" dirty="0"/>
              <a:t>WOA Part 2: TEST ALGORITHM ON HIGHER DIMENSIONS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3DB760-6BE2-B39B-D29E-24C3A080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" t="9523" r="-256" b="17750"/>
          <a:stretch/>
        </p:blipFill>
        <p:spPr>
          <a:xfrm>
            <a:off x="755383" y="2810321"/>
            <a:ext cx="10681234" cy="3436243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7BC4E98-48AD-2864-111A-068BB00F0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441195" y="281689"/>
            <a:ext cx="3022774" cy="17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FF3B33-DF15-B527-7E98-F8FD9EB553CE}"/>
              </a:ext>
            </a:extLst>
          </p:cNvPr>
          <p:cNvSpPr txBox="1"/>
          <p:nvPr/>
        </p:nvSpPr>
        <p:spPr>
          <a:xfrm>
            <a:off x="8694243" y="2175697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  <a:latin typeface="+mj-lt"/>
              </a:rPr>
              <a:t>Schwefel's 2.21 Function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322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DF7E-363F-6C4D-EBBF-AE84A97A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80E7089-8C64-B0E3-B3F4-6A79E8C4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062503"/>
            <a:ext cx="5655197" cy="902866"/>
          </a:xfrm>
        </p:spPr>
        <p:txBody>
          <a:bodyPr anchor="b">
            <a:normAutofit/>
          </a:bodyPr>
          <a:lstStyle/>
          <a:p>
            <a:r>
              <a:rPr lang="en-US" dirty="0"/>
              <a:t>WOA Part 2: TEST ALGORITHM ON HIGHER DIMENSIONS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EA49E-8086-3E22-40A9-65127E58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" t="9523" r="-325" b="17750"/>
          <a:stretch/>
        </p:blipFill>
        <p:spPr>
          <a:xfrm>
            <a:off x="755383" y="2810321"/>
            <a:ext cx="10681234" cy="343624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5E3E17F-DC03-9B0F-6D0D-0797D9B2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441195" y="133269"/>
            <a:ext cx="3022774" cy="22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F2CA1-D976-6F40-F89E-65793D21AB89}"/>
              </a:ext>
            </a:extLst>
          </p:cNvPr>
          <p:cNvSpPr txBox="1"/>
          <p:nvPr/>
        </p:nvSpPr>
        <p:spPr>
          <a:xfrm>
            <a:off x="9076169" y="2285867"/>
            <a:ext cx="1993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</a:rPr>
              <a:t>Ackley’s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1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68DD-3A3B-C3B7-7A41-CDE4254F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6409102-6C29-19C9-D17D-BC4B6364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062503"/>
            <a:ext cx="5655197" cy="902866"/>
          </a:xfrm>
        </p:spPr>
        <p:txBody>
          <a:bodyPr anchor="b">
            <a:normAutofit/>
          </a:bodyPr>
          <a:lstStyle/>
          <a:p>
            <a:r>
              <a:rPr lang="en-US" dirty="0"/>
              <a:t>WOA Part 2: TEST ALGORITHM ON HIGHER DIMENSIONS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2B1D5-2DBD-3040-FB52-5A09D374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62" b="17611"/>
          <a:stretch/>
        </p:blipFill>
        <p:spPr>
          <a:xfrm>
            <a:off x="755383" y="2810321"/>
            <a:ext cx="10681234" cy="343624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FBD0EF-B673-AA88-C053-3982DB48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441195" y="391858"/>
            <a:ext cx="3022774" cy="17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EBA7D-89AE-1F12-74F7-DA489A49409F}"/>
              </a:ext>
            </a:extLst>
          </p:cNvPr>
          <p:cNvSpPr txBox="1"/>
          <p:nvPr/>
        </p:nvSpPr>
        <p:spPr>
          <a:xfrm>
            <a:off x="8855539" y="2236003"/>
            <a:ext cx="219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10409"/>
                </a:solidFill>
                <a:effectLst/>
              </a:rPr>
              <a:t>Griewank's</a:t>
            </a:r>
            <a:r>
              <a:rPr lang="en-US" b="0" i="0" dirty="0">
                <a:solidFill>
                  <a:srgbClr val="010409"/>
                </a:solidFill>
                <a:effectLst/>
              </a:rPr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1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A4BB-AFA7-4941-58E3-27A8FA75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3AEAA77-6814-DD5C-46DB-C0DBA247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550843"/>
            <a:ext cx="5655197" cy="902866"/>
          </a:xfrm>
        </p:spPr>
        <p:txBody>
          <a:bodyPr anchor="b"/>
          <a:lstStyle/>
          <a:p>
            <a:r>
              <a:rPr lang="en-US" dirty="0"/>
              <a:t>IWOA Part 1: finding the ideal parameters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EA34F4-4770-E024-132D-48DC9C740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29648"/>
            <a:ext cx="6091411" cy="4457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Parameter analysis based on</a:t>
            </a:r>
            <a:r>
              <a:rPr lang="en-US" dirty="0"/>
              <a:t>:  </a:t>
            </a:r>
          </a:p>
          <a:p>
            <a:pPr marL="0" indent="0">
              <a:buNone/>
            </a:pPr>
            <a:r>
              <a:rPr lang="en-US" dirty="0"/>
              <a:t>- Population size: `</a:t>
            </a:r>
            <a:r>
              <a:rPr lang="en-US" dirty="0" err="1"/>
              <a:t>pop_size</a:t>
            </a:r>
            <a:r>
              <a:rPr lang="en-US" dirty="0"/>
              <a:t>`</a:t>
            </a:r>
          </a:p>
          <a:p>
            <a:pPr marL="0" indent="0">
              <a:buNone/>
            </a:pPr>
            <a:r>
              <a:rPr lang="en-US" dirty="0"/>
              <a:t>- Number of iterations: `</a:t>
            </a:r>
            <a:r>
              <a:rPr lang="en-US" dirty="0" err="1"/>
              <a:t>nr_iter</a:t>
            </a:r>
            <a:r>
              <a:rPr lang="en-US" dirty="0"/>
              <a:t>`</a:t>
            </a:r>
          </a:p>
          <a:p>
            <a:pPr marL="0" indent="0">
              <a:buNone/>
            </a:pPr>
            <a:r>
              <a:rPr lang="en-US" dirty="0"/>
              <a:t>- Differential weight: `F`</a:t>
            </a:r>
          </a:p>
          <a:p>
            <a:pPr marL="0" indent="0">
              <a:buNone/>
            </a:pPr>
            <a:r>
              <a:rPr lang="en-US" dirty="0"/>
              <a:t>- Crossover probability: `CR`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Values we analyzed</a:t>
            </a:r>
            <a:r>
              <a:rPr lang="en-US" dirty="0"/>
              <a:t>: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1BAA4CB-7D66-1AA6-59C3-A8C3F8585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90492" y="2455306"/>
            <a:ext cx="2774870" cy="774523"/>
          </a:xfrm>
        </p:spPr>
        <p:txBody>
          <a:bodyPr/>
          <a:lstStyle/>
          <a:p>
            <a:r>
              <a:rPr lang="en-US" dirty="0"/>
              <a:t>Works of                 Seyed Mostafa Bozorgi and Samaneh Yazdani</a:t>
            </a:r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448C8-7180-FF78-FEA0-121BC9D21A40}"/>
              </a:ext>
            </a:extLst>
          </p:cNvPr>
          <p:cNvSpPr txBox="1"/>
          <p:nvPr/>
        </p:nvSpPr>
        <p:spPr>
          <a:xfrm>
            <a:off x="7590492" y="5765824"/>
            <a:ext cx="412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! Note: All experiments were performed on functions of dimension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320FD-5A87-A8AD-9DB5-5C4E18CA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51" t="22141" r="14459" b="22919"/>
          <a:stretch/>
        </p:blipFill>
        <p:spPr>
          <a:xfrm>
            <a:off x="838199" y="4351446"/>
            <a:ext cx="4325045" cy="216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A2091-BD3F-EEAB-8BA7-E7D458F0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45" t="22141" r="21631" b="24031"/>
          <a:stretch/>
        </p:blipFill>
        <p:spPr>
          <a:xfrm>
            <a:off x="7590492" y="3429000"/>
            <a:ext cx="2104351" cy="202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19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A582-13A8-B74E-1DB6-47FBC240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E7EA5F8-DE55-D14D-0DBC-58C1AE17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1"/>
            <a:ext cx="10515600" cy="560850"/>
          </a:xfrm>
        </p:spPr>
        <p:txBody>
          <a:bodyPr anchor="b"/>
          <a:lstStyle/>
          <a:p>
            <a:r>
              <a:rPr lang="en-US" dirty="0"/>
              <a:t>IWOA Part 1: EXPERIMENT RESULTS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2AC09D-A894-9364-30B0-B9827230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0DC59FA8-A769-CB0C-C869-0E715F0F6175}"/>
              </a:ext>
            </a:extLst>
          </p:cNvPr>
          <p:cNvSpPr txBox="1">
            <a:spLocks/>
          </p:cNvSpPr>
          <p:nvPr/>
        </p:nvSpPr>
        <p:spPr>
          <a:xfrm>
            <a:off x="8958803" y="1263955"/>
            <a:ext cx="2829094" cy="38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Best performing configuration </a:t>
            </a:r>
            <a:r>
              <a:rPr lang="en-US" sz="1800" b="1" i="1" dirty="0"/>
              <a:t>found by us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8CB5D4BB-D0F5-357B-E2C8-D167CCFDB92C}"/>
              </a:ext>
            </a:extLst>
          </p:cNvPr>
          <p:cNvSpPr txBox="1">
            <a:spLocks/>
          </p:cNvSpPr>
          <p:nvPr/>
        </p:nvSpPr>
        <p:spPr>
          <a:xfrm>
            <a:off x="8958803" y="4137521"/>
            <a:ext cx="2829094" cy="38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Seyed Mostafa Bozorgi and Samaneh Yazdani</a:t>
            </a:r>
            <a:endParaRPr lang="en-US" sz="18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CDF6B8-C3E3-6254-610F-AE1B6E70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5" b="10683"/>
          <a:stretch/>
        </p:blipFill>
        <p:spPr>
          <a:xfrm>
            <a:off x="0" y="1049648"/>
            <a:ext cx="8737896" cy="5441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1FEB20-AAF4-B3B0-C80B-90A2254A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45" t="22141" r="21631" b="24031"/>
          <a:stretch/>
        </p:blipFill>
        <p:spPr>
          <a:xfrm>
            <a:off x="9497209" y="4752254"/>
            <a:ext cx="1752278" cy="168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BAE9DB-1AF7-8E55-BA40-1B85FC6760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67" t="22586" r="21826" b="23284"/>
          <a:stretch/>
        </p:blipFill>
        <p:spPr>
          <a:xfrm>
            <a:off x="9422689" y="2002084"/>
            <a:ext cx="1901321" cy="18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56BBB-CB47-444E-B95A-F1BA5F5D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655A9BD-2F8D-D129-F88F-B942FC04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" y="379456"/>
            <a:ext cx="5655197" cy="90286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IWOA Part 2: TEST ALGORITHM ON HIGHER DIMENSIONS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119ECD4-9FEE-F1CC-0612-FD1C0FBC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08145" y="1569138"/>
            <a:ext cx="3022774" cy="17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DCCDC3-613E-102C-8DDF-1B93E18FBAC5}"/>
              </a:ext>
            </a:extLst>
          </p:cNvPr>
          <p:cNvSpPr txBox="1"/>
          <p:nvPr/>
        </p:nvSpPr>
        <p:spPr>
          <a:xfrm>
            <a:off x="8661193" y="3463146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  <a:latin typeface="+mj-lt"/>
              </a:rPr>
              <a:t>Schwefel's 2.21 Function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081B1-F2F7-8ADD-AA37-5E131BB4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78" t="12362" r="2049" b="18797"/>
          <a:stretch/>
        </p:blipFill>
        <p:spPr>
          <a:xfrm>
            <a:off x="221195" y="1569138"/>
            <a:ext cx="7721966" cy="2452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8C9F9-8C97-E161-479A-8459869B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14" t="11954" r="1814" b="18593"/>
          <a:stretch/>
        </p:blipFill>
        <p:spPr>
          <a:xfrm>
            <a:off x="3894365" y="4165933"/>
            <a:ext cx="7721966" cy="246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3F6A-D6F6-E1BE-E68E-B55D353E2B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567" t="22586" r="21826" b="23284"/>
          <a:stretch/>
        </p:blipFill>
        <p:spPr>
          <a:xfrm>
            <a:off x="364414" y="4165933"/>
            <a:ext cx="1504136" cy="146419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5BEA52-3A6C-F9D2-8843-AE56C615EE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900" t="21787" r="21604" b="22475"/>
          <a:stretch/>
        </p:blipFill>
        <p:spPr>
          <a:xfrm>
            <a:off x="2139405" y="5163473"/>
            <a:ext cx="1484105" cy="1464196"/>
          </a:xfrm>
          <a:prstGeom prst="roundRect">
            <a:avLst/>
          </a:prstGeom>
        </p:spPr>
      </p:pic>
      <p:pic>
        <p:nvPicPr>
          <p:cNvPr id="1032" name="Picture 8" descr="Curved Arrow PNGs for Free Download">
            <a:extLst>
              <a:ext uri="{FF2B5EF4-FFF2-40B4-BE49-F238E27FC236}">
                <a16:creationId xmlns:a16="http://schemas.microsoft.com/office/drawing/2014/main" id="{50E93724-8138-6E16-899F-4893AF9D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868550" y="4105886"/>
            <a:ext cx="921740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urved Arrow PNGs for Free Download">
            <a:extLst>
              <a:ext uri="{FF2B5EF4-FFF2-40B4-BE49-F238E27FC236}">
                <a16:creationId xmlns:a16="http://schemas.microsoft.com/office/drawing/2014/main" id="{D4B96D1E-A45A-5DBC-E5ED-BD3308BCF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3054685" y="4526132"/>
            <a:ext cx="921741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1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FD347-69DD-D470-BB33-1DEC1999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7BF9BB8-A6B3-0CAF-5953-703E3252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4246" y="1499897"/>
            <a:ext cx="3022774" cy="22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033F0E-E561-592F-FC5B-EF9E03D0693E}"/>
              </a:ext>
            </a:extLst>
          </p:cNvPr>
          <p:cNvSpPr txBox="1"/>
          <p:nvPr/>
        </p:nvSpPr>
        <p:spPr>
          <a:xfrm>
            <a:off x="9109220" y="3652495"/>
            <a:ext cx="1993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</a:rPr>
              <a:t>Ackley’s Function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FF810-F265-F39A-6D59-4C7EBD05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67" t="22586" r="21826" b="23284"/>
          <a:stretch/>
        </p:blipFill>
        <p:spPr>
          <a:xfrm>
            <a:off x="364414" y="4165933"/>
            <a:ext cx="1504136" cy="146419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12575-C785-DC9A-4BBF-63327E45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00" t="21787" r="21604" b="22475"/>
          <a:stretch/>
        </p:blipFill>
        <p:spPr>
          <a:xfrm>
            <a:off x="2139405" y="5163473"/>
            <a:ext cx="1484105" cy="1464196"/>
          </a:xfrm>
          <a:prstGeom prst="roundRect">
            <a:avLst/>
          </a:prstGeom>
        </p:spPr>
      </p:pic>
      <p:pic>
        <p:nvPicPr>
          <p:cNvPr id="6" name="Picture 8" descr="Curved Arrow PNGs for Free Download">
            <a:extLst>
              <a:ext uri="{FF2B5EF4-FFF2-40B4-BE49-F238E27FC236}">
                <a16:creationId xmlns:a16="http://schemas.microsoft.com/office/drawing/2014/main" id="{916672E7-82A1-09BF-BB46-23761F672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868550" y="4105886"/>
            <a:ext cx="921740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urved Arrow PNGs for Free Download">
            <a:extLst>
              <a:ext uri="{FF2B5EF4-FFF2-40B4-BE49-F238E27FC236}">
                <a16:creationId xmlns:a16="http://schemas.microsoft.com/office/drawing/2014/main" id="{CBDC3214-38A7-1374-529D-C6033BEA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3054685" y="4526132"/>
            <a:ext cx="921741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6CAF5C-6B02-C06C-D632-C9910B82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" y="379456"/>
            <a:ext cx="5655197" cy="90286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IWOA Part 2: TEST ALGORITHM ON HIGHER DIMENSIONS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2BDAEA-68DF-E847-B34B-CD98699C79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79" t="12228" r="1296" b="18247"/>
          <a:stretch/>
        </p:blipFill>
        <p:spPr>
          <a:xfrm>
            <a:off x="221195" y="1569138"/>
            <a:ext cx="7721966" cy="2452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0EE342-59D0-3BD8-2A23-2BFD9846D0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55" t="12001" r="1497" b="17987"/>
          <a:stretch/>
        </p:blipFill>
        <p:spPr>
          <a:xfrm>
            <a:off x="3894365" y="4165933"/>
            <a:ext cx="7721966" cy="24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0" y="-88827"/>
            <a:ext cx="7288282" cy="2121177"/>
          </a:xfrm>
        </p:spPr>
        <p:txBody>
          <a:bodyPr/>
          <a:lstStyle/>
          <a:p>
            <a:r>
              <a:rPr lang="en-US" dirty="0"/>
              <a:t>What Kind of Problem Are We Solving?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5232F9-FD00-464A-9F17-619C91AEF8F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1819" y="2601772"/>
                <a:ext cx="5514181" cy="2646423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Goal</a:t>
                </a:r>
                <a:r>
                  <a:rPr lang="en-US" b="0" dirty="0"/>
                  <a:t>: Find global minimum min⁡</a:t>
                </a:r>
                <a:r>
                  <a:rPr lang="en-US" sz="1100" b="0" dirty="0"/>
                  <a:t>𝑥∈𝐷</a:t>
                </a:r>
                <a:r>
                  <a:rPr lang="en-US" b="0" dirty="0"/>
                  <a:t>𝑓(𝑥)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</a:t>
                </a:r>
                <a:r>
                  <a:rPr lang="en-US" b="0" dirty="0"/>
                  <a:t>: Nonlinear Programming Problem (NLP)</a:t>
                </a:r>
              </a:p>
              <a:p>
                <a:pPr marL="569214" lvl="1"/>
                <a:r>
                  <a:rPr lang="en-US" b="0" dirty="0"/>
                  <a:t>Real-valued vector 𝑥∈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569214" lvl="1"/>
                <a:r>
                  <a:rPr lang="en-US" b="0" dirty="0"/>
                  <a:t>Continuous, bounded domain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These problems are: </a:t>
                </a:r>
                <a:r>
                  <a:rPr lang="en-US" dirty="0"/>
                  <a:t>NP-hard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Often multimodal, non-separable, non-convex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5232F9-FD00-464A-9F17-619C91AEF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1819" y="2601772"/>
                <a:ext cx="5514181" cy="2646423"/>
              </a:xfrm>
              <a:blipFill>
                <a:blip r:embed="rId3"/>
                <a:stretch>
                  <a:fillRect l="-663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gradient descent gif | چیستیو | علوم داده و نرم افزار">
            <a:extLst>
              <a:ext uri="{FF2B5EF4-FFF2-40B4-BE49-F238E27FC236}">
                <a16:creationId xmlns:a16="http://schemas.microsoft.com/office/drawing/2014/main" id="{0FD2D9F2-8B41-2047-7A82-D955C077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31" y="2032350"/>
            <a:ext cx="5022477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7ECCA-0D31-DEE3-0DCF-3F3C940E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131E01E-E070-E7A8-7BA9-88554E6E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53060" y="1679098"/>
            <a:ext cx="3022774" cy="17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80555-49A1-796A-4EAF-2E798FDBD312}"/>
              </a:ext>
            </a:extLst>
          </p:cNvPr>
          <p:cNvSpPr txBox="1"/>
          <p:nvPr/>
        </p:nvSpPr>
        <p:spPr>
          <a:xfrm>
            <a:off x="8767404" y="3523243"/>
            <a:ext cx="219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10409"/>
                </a:solidFill>
                <a:effectLst/>
              </a:rPr>
              <a:t>Griewank's</a:t>
            </a:r>
            <a:r>
              <a:rPr lang="en-US" b="0" i="0" dirty="0">
                <a:solidFill>
                  <a:srgbClr val="010409"/>
                </a:solidFill>
                <a:effectLst/>
              </a:rPr>
              <a:t> Function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10788-8CF5-C210-0A7C-927F773C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67" t="22586" r="21826" b="23284"/>
          <a:stretch/>
        </p:blipFill>
        <p:spPr>
          <a:xfrm>
            <a:off x="364414" y="4165933"/>
            <a:ext cx="1504136" cy="1464196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FF18F-2F44-2F0A-95C7-A45A7C14A0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00" t="21787" r="21604" b="22475"/>
          <a:stretch/>
        </p:blipFill>
        <p:spPr>
          <a:xfrm>
            <a:off x="2139405" y="5163473"/>
            <a:ext cx="1484105" cy="1464196"/>
          </a:xfrm>
          <a:prstGeom prst="roundRect">
            <a:avLst/>
          </a:prstGeom>
        </p:spPr>
      </p:pic>
      <p:pic>
        <p:nvPicPr>
          <p:cNvPr id="6" name="Picture 8" descr="Curved Arrow PNGs for Free Download">
            <a:extLst>
              <a:ext uri="{FF2B5EF4-FFF2-40B4-BE49-F238E27FC236}">
                <a16:creationId xmlns:a16="http://schemas.microsoft.com/office/drawing/2014/main" id="{96AC7262-056E-AA51-8523-395783A1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868550" y="4105886"/>
            <a:ext cx="921740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urved Arrow PNGs for Free Download">
            <a:extLst>
              <a:ext uri="{FF2B5EF4-FFF2-40B4-BE49-F238E27FC236}">
                <a16:creationId xmlns:a16="http://schemas.microsoft.com/office/drawing/2014/main" id="{17BC7DE3-D0F9-8114-2CAF-C20281E7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3054685" y="4526132"/>
            <a:ext cx="921741" cy="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B0D0D1-F9A6-C752-2023-BA1943F0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5" y="379456"/>
            <a:ext cx="5655197" cy="90286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IWOA Part 2: TEST ALGORITHM ON HIGHER DIMENSIONS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8F120-6523-2FBA-23CF-08FE5B0F9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64" t="12897" r="1812" b="17795"/>
          <a:stretch/>
        </p:blipFill>
        <p:spPr>
          <a:xfrm>
            <a:off x="221195" y="1569138"/>
            <a:ext cx="7721966" cy="2452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91919-F3A7-A9FE-EEE5-5CC909CA2B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88" t="11889" r="2069" b="18751"/>
          <a:stretch/>
        </p:blipFill>
        <p:spPr>
          <a:xfrm>
            <a:off x="3894365" y="4165933"/>
            <a:ext cx="7721966" cy="24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8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AA1E0F-D8A4-6ADB-60F1-EA9BACC6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8" t="15605" r="2168" b="24047"/>
          <a:stretch/>
        </p:blipFill>
        <p:spPr>
          <a:xfrm>
            <a:off x="264405" y="1564779"/>
            <a:ext cx="9744567" cy="2126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635F4-9AA0-3561-3234-FC86DA89E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8" t="14551" r="2168" b="23679"/>
          <a:stretch/>
        </p:blipFill>
        <p:spPr>
          <a:xfrm>
            <a:off x="2212554" y="4230093"/>
            <a:ext cx="9622668" cy="214911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571867"/>
          </a:xfrm>
        </p:spPr>
        <p:txBody>
          <a:bodyPr anchor="b"/>
          <a:lstStyle/>
          <a:p>
            <a:r>
              <a:rPr lang="en-US" dirty="0"/>
              <a:t>COMPARATIVE EXPERIMENT RESULTS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96E89-2BDA-3E74-9ECD-0A6C7E279889}"/>
              </a:ext>
            </a:extLst>
          </p:cNvPr>
          <p:cNvSpPr txBox="1"/>
          <p:nvPr/>
        </p:nvSpPr>
        <p:spPr>
          <a:xfrm>
            <a:off x="264405" y="119544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Best results obtained by us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8AE69-3963-B6CF-B9CA-BBBF206800A9}"/>
              </a:ext>
            </a:extLst>
          </p:cNvPr>
          <p:cNvSpPr txBox="1"/>
          <p:nvPr/>
        </p:nvSpPr>
        <p:spPr>
          <a:xfrm>
            <a:off x="2212554" y="3860761"/>
            <a:ext cx="9542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/>
              <a:t>Results obtained by paper authors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D2E-F85E-857D-76F2-5DD0B7F7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445" y="507146"/>
            <a:ext cx="4179570" cy="67389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13FDD-EE45-A4A8-1B87-4020D2B84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445" y="1847293"/>
            <a:ext cx="6167718" cy="473024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AdvGulliv-R"/>
              </a:rPr>
              <a:t>IWOA improves the performance of WOA, especially in multimodal test functions.</a:t>
            </a:r>
          </a:p>
          <a:p>
            <a:pPr algn="l"/>
            <a:endParaRPr lang="en-US" sz="1800" b="0" i="0" u="none" strike="noStrike" baseline="0" dirty="0">
              <a:latin typeface="AdvGulliv-R"/>
            </a:endParaRPr>
          </a:p>
          <a:p>
            <a:pPr algn="l"/>
            <a:r>
              <a:rPr lang="en-US" sz="1800" b="0" i="0" u="none" strike="noStrike" baseline="0" dirty="0">
                <a:latin typeface="AdvGulliv-R"/>
              </a:rPr>
              <a:t>IWOA converges slower than WOA, but it obtains better performance or results on multimodal functions.</a:t>
            </a:r>
          </a:p>
          <a:p>
            <a:pPr algn="l"/>
            <a:endParaRPr lang="en-US" sz="1800" b="0" i="0" u="none" strike="noStrike" baseline="0" dirty="0">
              <a:latin typeface="AdvGulliv-R"/>
            </a:endParaRPr>
          </a:p>
          <a:p>
            <a:pPr algn="l">
              <a:lnSpc>
                <a:spcPct val="100000"/>
              </a:lnSpc>
            </a:pPr>
            <a:r>
              <a:rPr lang="en-US" b="1" dirty="0">
                <a:latin typeface="AdvGulliv-R"/>
              </a:rPr>
              <a:t>Potential improvements: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Chaos‐based parameter control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Fuzzy logic‐based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5FCE-87D4-4223-D936-668F38EA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8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5460694" cy="1524735"/>
          </a:xfrm>
        </p:spPr>
        <p:txBody>
          <a:bodyPr/>
          <a:lstStyle/>
          <a:p>
            <a:r>
              <a:rPr lang="en-US" sz="66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Do you have any 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1"/>
            <a:ext cx="4179570" cy="1241108"/>
          </a:xfrm>
        </p:spPr>
        <p:txBody>
          <a:bodyPr/>
          <a:lstStyle/>
          <a:p>
            <a:r>
              <a:rPr lang="en-US" dirty="0"/>
              <a:t>Benchmarking in literature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6010" r="6010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728FE0-6806-CE4D-8462-6103F4674269}"/>
              </a:ext>
            </a:extLst>
          </p:cNvPr>
          <p:cNvSpPr txBox="1"/>
          <p:nvPr/>
        </p:nvSpPr>
        <p:spPr>
          <a:xfrm>
            <a:off x="6576291" y="2066061"/>
            <a:ext cx="53188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Common practice since 1990s: test algorithms on diverse functions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Benchmark sets must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Unimodal vs. Multimodal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Separable vs. Non-separable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Low- vs. High-dimensional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Helps identify where an algorithm is effective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Ackley, </a:t>
            </a:r>
            <a:r>
              <a:rPr lang="en-US" dirty="0" err="1">
                <a:solidFill>
                  <a:schemeClr val="bg1"/>
                </a:solidFill>
              </a:rPr>
              <a:t>Griewank</a:t>
            </a:r>
            <a:r>
              <a:rPr lang="en-US" dirty="0">
                <a:solidFill>
                  <a:schemeClr val="bg1"/>
                </a:solidFill>
              </a:rPr>
              <a:t>, Schwefel = standard tests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Exploration/exploitation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0498D9-DBED-D8F7-6348-4E3C1DEB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49" y="1010520"/>
            <a:ext cx="2520310" cy="18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21CE07-9879-2FB9-2646-13770D31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33" y="4050300"/>
            <a:ext cx="2447925" cy="183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F913B7A-029F-83B4-ABBC-22A40E0F5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961224"/>
            <a:ext cx="2581275" cy="19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2FCFC85-21CD-B584-65A1-4DCCB6A58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38" y="3960821"/>
            <a:ext cx="2509838" cy="18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7EE510-2190-FBFC-DEA5-DAA70A176B35}"/>
              </a:ext>
            </a:extLst>
          </p:cNvPr>
          <p:cNvSpPr txBox="1"/>
          <p:nvPr/>
        </p:nvSpPr>
        <p:spPr>
          <a:xfrm>
            <a:off x="2746771" y="2685676"/>
            <a:ext cx="29331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Modality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Unimodal: one optimum (easy)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Multimodal: many local minima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CBABCA3-B8DF-E6E4-1E48-35E84111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475" y="305952"/>
            <a:ext cx="8420100" cy="1060136"/>
          </a:xfrm>
        </p:spPr>
        <p:txBody>
          <a:bodyPr/>
          <a:lstStyle/>
          <a:p>
            <a:pPr algn="r"/>
            <a:r>
              <a:rPr lang="en-US" dirty="0"/>
              <a:t>What Makes Benchmark Functions Challenging?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87371-91B9-20EE-788B-F2B771713ED0}"/>
              </a:ext>
            </a:extLst>
          </p:cNvPr>
          <p:cNvSpPr txBox="1"/>
          <p:nvPr/>
        </p:nvSpPr>
        <p:spPr>
          <a:xfrm>
            <a:off x="7272338" y="2689602"/>
            <a:ext cx="35078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Basins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Flat or steep zones that trap algorithms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2A2FF0-DE18-79EB-CE40-BE7CE6BEEB8C}"/>
              </a:ext>
            </a:extLst>
          </p:cNvPr>
          <p:cNvSpPr txBox="1"/>
          <p:nvPr/>
        </p:nvSpPr>
        <p:spPr>
          <a:xfrm>
            <a:off x="4627956" y="5738209"/>
            <a:ext cx="28650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Valleys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Long, narrow zones with slow convergence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4558A-6D7D-F0C4-8631-DF2838E9B86D}"/>
              </a:ext>
            </a:extLst>
          </p:cNvPr>
          <p:cNvSpPr txBox="1"/>
          <p:nvPr/>
        </p:nvSpPr>
        <p:spPr>
          <a:xfrm>
            <a:off x="8249541" y="5745031"/>
            <a:ext cx="34022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Separability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Easy: variables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Hard: interactions between variables</a:t>
            </a:r>
          </a:p>
        </p:txBody>
      </p:sp>
      <p:pic>
        <p:nvPicPr>
          <p:cNvPr id="3082" name="Picture 10" descr="Schwefel Function">
            <a:extLst>
              <a:ext uri="{FF2B5EF4-FFF2-40B4-BE49-F238E27FC236}">
                <a16:creationId xmlns:a16="http://schemas.microsoft.com/office/drawing/2014/main" id="{40DC05DC-88D3-18B7-88CB-5188C1A8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02" y="4050300"/>
            <a:ext cx="2447926" cy="183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96233F-F057-BE94-52F4-C4BD9993FEC7}"/>
              </a:ext>
            </a:extLst>
          </p:cNvPr>
          <p:cNvSpPr txBox="1"/>
          <p:nvPr/>
        </p:nvSpPr>
        <p:spPr>
          <a:xfrm>
            <a:off x="737738" y="5745031"/>
            <a:ext cx="31337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Dimensionality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dimensional = exponential space growth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DDDB9-86BA-BBAF-767C-A900CFF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FD72E43-ACCD-09A2-FAE7-63077CC9CAE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2EE6D-CCE5-F4B6-E31B-032ED64C6010}"/>
              </a:ext>
            </a:extLst>
          </p:cNvPr>
          <p:cNvSpPr txBox="1"/>
          <p:nvPr/>
        </p:nvSpPr>
        <p:spPr>
          <a:xfrm>
            <a:off x="1305539" y="3555670"/>
            <a:ext cx="25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  <a:latin typeface="+mj-lt"/>
              </a:rPr>
              <a:t>Schwefel's 2.21 Function</a:t>
            </a: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E8DF6-9CBA-9544-6691-3007C14C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26" y="4489254"/>
            <a:ext cx="1887214" cy="616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32FF7-0978-A247-A8BE-17D40419CD59}"/>
              </a:ext>
            </a:extLst>
          </p:cNvPr>
          <p:cNvSpPr txBox="1"/>
          <p:nvPr/>
        </p:nvSpPr>
        <p:spPr>
          <a:xfrm>
            <a:off x="5763618" y="3555670"/>
            <a:ext cx="1993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0409"/>
                </a:solidFill>
                <a:effectLst/>
              </a:rPr>
              <a:t>Ackley’s Function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BEAD2-042D-127A-9DD6-329AB8A0D932}"/>
              </a:ext>
            </a:extLst>
          </p:cNvPr>
          <p:cNvSpPr txBox="1"/>
          <p:nvPr/>
        </p:nvSpPr>
        <p:spPr>
          <a:xfrm>
            <a:off x="9367241" y="3555670"/>
            <a:ext cx="2476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10409"/>
                </a:solidFill>
                <a:effectLst/>
              </a:rPr>
              <a:t>Griewank's</a:t>
            </a:r>
            <a:r>
              <a:rPr lang="en-US" b="0" i="0" dirty="0">
                <a:solidFill>
                  <a:srgbClr val="010409"/>
                </a:solidFill>
                <a:effectLst/>
              </a:rPr>
              <a:t> Function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859EF-99EC-821A-E59F-DDB46AF1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3" y="4332465"/>
            <a:ext cx="3485755" cy="929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8BE50-7DEF-BD95-E85E-397AB8B8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241" y="4384205"/>
            <a:ext cx="2299134" cy="82648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01D2A48-017A-F836-0F3C-293436D6E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089346" y="1731844"/>
            <a:ext cx="3022774" cy="174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63C3421-AE26-2457-BBFB-CFD9AFD6E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167934" y="1214666"/>
            <a:ext cx="3022774" cy="22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26122CA-50B0-B83D-CA4F-1587D38F2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796" y="1214666"/>
            <a:ext cx="3448204" cy="22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C70BA11-2AB2-AC7E-E3FC-AD47D3AF3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731" y="233780"/>
            <a:ext cx="6630337" cy="1243014"/>
          </a:xfrm>
        </p:spPr>
        <p:txBody>
          <a:bodyPr/>
          <a:lstStyle/>
          <a:p>
            <a:r>
              <a:rPr lang="en-US" dirty="0">
                <a:solidFill>
                  <a:srgbClr val="E9E6DF"/>
                </a:solidFill>
              </a:rPr>
              <a:t>Inspiration Behind Whale Optimization Algorithm</a:t>
            </a:r>
          </a:p>
        </p:txBody>
      </p:sp>
      <p:pic>
        <p:nvPicPr>
          <p:cNvPr id="13" name="Picture 12" descr="A whale swimming in the ocean&#10;&#10;AI-generated content may be incorrect.">
            <a:extLst>
              <a:ext uri="{FF2B5EF4-FFF2-40B4-BE49-F238E27FC236}">
                <a16:creationId xmlns:a16="http://schemas.microsoft.com/office/drawing/2014/main" id="{9A52E52F-172A-D841-45A2-2C74C516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4193" r="3371" b="1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A0717-FB50-6A4D-4575-0913D27AF87A}"/>
              </a:ext>
            </a:extLst>
          </p:cNvPr>
          <p:cNvSpPr txBox="1"/>
          <p:nvPr/>
        </p:nvSpPr>
        <p:spPr>
          <a:xfrm>
            <a:off x="6767238" y="4724028"/>
            <a:ext cx="5539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E6DF"/>
                </a:solidFill>
              </a:rPr>
              <a:t>WOA simulates this behavior through three key mechanisms: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9E6DF"/>
                </a:solidFill>
              </a:rPr>
              <a:t>Encircling prey – models 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9E6DF"/>
                </a:solidFill>
              </a:rPr>
              <a:t>Spiral updating position – mimics helix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9E6DF"/>
                </a:solidFill>
              </a:rPr>
              <a:t>Search for prey – models exploration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C240F-8DC7-76E2-9889-CC069327C606}"/>
              </a:ext>
            </a:extLst>
          </p:cNvPr>
          <p:cNvSpPr txBox="1"/>
          <p:nvPr/>
        </p:nvSpPr>
        <p:spPr>
          <a:xfrm>
            <a:off x="5240878" y="1843921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E6DF"/>
                </a:solidFill>
              </a:rPr>
              <a:t>The core inspiration is their bubble-net feeding technique, where whales create spiral-shaped bubbles to trap prey.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84CED-82CB-2027-993E-67CD7CB9E208}"/>
              </a:ext>
            </a:extLst>
          </p:cNvPr>
          <p:cNvSpPr txBox="1"/>
          <p:nvPr/>
        </p:nvSpPr>
        <p:spPr>
          <a:xfrm>
            <a:off x="5827514" y="2971830"/>
            <a:ext cx="609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9E6DF"/>
                </a:solidFill>
              </a:rPr>
              <a:t>Researchers observed two key maneuvers:</a:t>
            </a:r>
          </a:p>
          <a:p>
            <a:r>
              <a:rPr lang="en-US" b="1" dirty="0">
                <a:solidFill>
                  <a:srgbClr val="E9E6DF"/>
                </a:solidFill>
              </a:rPr>
              <a:t>Upward spirals</a:t>
            </a:r>
            <a:r>
              <a:rPr lang="en-US" dirty="0">
                <a:solidFill>
                  <a:srgbClr val="E9E6DF"/>
                </a:solidFill>
              </a:rPr>
              <a:t>: whales swim in a helix while releasing 		            bubbles upward</a:t>
            </a:r>
          </a:p>
          <a:p>
            <a:r>
              <a:rPr lang="en-US" b="1" dirty="0">
                <a:solidFill>
                  <a:srgbClr val="E9E6DF"/>
                </a:solidFill>
              </a:rPr>
              <a:t>Double loops</a:t>
            </a:r>
            <a:r>
              <a:rPr lang="en-US" dirty="0">
                <a:solidFill>
                  <a:srgbClr val="E9E6DF"/>
                </a:solidFill>
              </a:rPr>
              <a:t>: complex movement patterns around the prey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EA05F-678B-E7F1-0E7E-4AA6CA2B3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8028E-B934-163E-C2FC-6D9F6B278BDF}"/>
              </a:ext>
            </a:extLst>
          </p:cNvPr>
          <p:cNvGrpSpPr/>
          <p:nvPr/>
        </p:nvGrpSpPr>
        <p:grpSpPr>
          <a:xfrm>
            <a:off x="392607" y="760828"/>
            <a:ext cx="4891686" cy="5336344"/>
            <a:chOff x="414038" y="362317"/>
            <a:chExt cx="4891686" cy="53363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9C761C-705D-75C1-A080-12F7EA7A1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038" y="362317"/>
              <a:ext cx="4891686" cy="34024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A075D4-9191-409E-4954-02C11EE7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8798"/>
            <a:stretch/>
          </p:blipFill>
          <p:spPr>
            <a:xfrm>
              <a:off x="414038" y="3500436"/>
              <a:ext cx="4652351" cy="219822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F4DB7-E466-F762-B086-56177537C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131" y="2622598"/>
            <a:ext cx="3519891" cy="25526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20CBB91-6C80-5449-7811-B5A6FCA88D06}"/>
              </a:ext>
            </a:extLst>
          </p:cNvPr>
          <p:cNvGrpSpPr/>
          <p:nvPr/>
        </p:nvGrpSpPr>
        <p:grpSpPr>
          <a:xfrm>
            <a:off x="6096000" y="1785938"/>
            <a:ext cx="1412081" cy="590605"/>
            <a:chOff x="6096000" y="1347757"/>
            <a:chExt cx="1777367" cy="7144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EE9931-133A-8F70-7086-306178A7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822" t="10370"/>
            <a:stretch/>
          </p:blipFill>
          <p:spPr>
            <a:xfrm>
              <a:off x="6096000" y="1347757"/>
              <a:ext cx="1777367" cy="48818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2124A9-6CA5-5B6B-55DE-F3227949A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330" t="16017"/>
            <a:stretch/>
          </p:blipFill>
          <p:spPr>
            <a:xfrm>
              <a:off x="6096000" y="1650205"/>
              <a:ext cx="1021794" cy="412013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388C10-9199-8231-8307-8678DDFE5878}"/>
              </a:ext>
            </a:extLst>
          </p:cNvPr>
          <p:cNvCxnSpPr/>
          <p:nvPr/>
        </p:nvCxnSpPr>
        <p:spPr>
          <a:xfrm>
            <a:off x="3021806" y="1987715"/>
            <a:ext cx="290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88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942E0-325C-44FA-D05D-EDE8B123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5A8C20-B493-2D7E-4810-A36102BD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22" y="804631"/>
            <a:ext cx="5884027" cy="1064088"/>
          </a:xfrm>
        </p:spPr>
        <p:txBody>
          <a:bodyPr/>
          <a:lstStyle/>
          <a:p>
            <a:r>
              <a:rPr lang="en-US" dirty="0"/>
              <a:t>KEY DIFFERENCES BETWEEN WOA AND IWOA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F71A273-A30B-B621-FC8D-A6A6FF081FD4}"/>
              </a:ext>
            </a:extLst>
          </p:cNvPr>
          <p:cNvSpPr txBox="1">
            <a:spLocks/>
          </p:cNvSpPr>
          <p:nvPr/>
        </p:nvSpPr>
        <p:spPr>
          <a:xfrm>
            <a:off x="710073" y="2868780"/>
            <a:ext cx="5907176" cy="348757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Hybrid Search Operator merges:</a:t>
            </a:r>
          </a:p>
          <a:p>
            <a:r>
              <a:rPr lang="en-US" dirty="0"/>
              <a:t>  * DE’s mutation</a:t>
            </a:r>
          </a:p>
          <a:p>
            <a:r>
              <a:rPr lang="en-US" dirty="0"/>
              <a:t>  * WOA’s encircling, prey-searching, and spiral behaviors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* *</a:t>
            </a:r>
            <a:r>
              <a:rPr lang="en-US" b="1" dirty="0"/>
              <a:t>Exploration part</a:t>
            </a:r>
            <a:r>
              <a:rPr lang="en-US" dirty="0"/>
              <a:t>*: uses DE mutation + WOA's prey search</a:t>
            </a:r>
          </a:p>
          <a:p>
            <a:r>
              <a:rPr lang="en-US" dirty="0"/>
              <a:t>  * *</a:t>
            </a:r>
            <a:r>
              <a:rPr lang="en-US" b="1" dirty="0"/>
              <a:t>Exploitation part</a:t>
            </a:r>
            <a:r>
              <a:rPr lang="en-US" dirty="0"/>
              <a:t>*: uses WOA’s shrinking circle and spiral update</a:t>
            </a:r>
          </a:p>
        </p:txBody>
      </p:sp>
    </p:spTree>
    <p:extLst>
      <p:ext uri="{BB962C8B-B14F-4D97-AF65-F5344CB8AC3E}">
        <p14:creationId xmlns:p14="http://schemas.microsoft.com/office/powerpoint/2010/main" val="351885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43B35-C53B-F047-12B6-05FE25DB6F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4E3768-FF59-AB36-D643-D37C86795B51}"/>
              </a:ext>
            </a:extLst>
          </p:cNvPr>
          <p:cNvGrpSpPr/>
          <p:nvPr/>
        </p:nvGrpSpPr>
        <p:grpSpPr>
          <a:xfrm>
            <a:off x="392607" y="760828"/>
            <a:ext cx="4891686" cy="5336344"/>
            <a:chOff x="414038" y="362317"/>
            <a:chExt cx="4891686" cy="53363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866CAA-08C9-EA2E-0749-CB281FBE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038" y="362317"/>
              <a:ext cx="4891686" cy="34024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48965-993C-8FC0-4C00-CFF945388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8798"/>
            <a:stretch/>
          </p:blipFill>
          <p:spPr>
            <a:xfrm>
              <a:off x="414038" y="3500436"/>
              <a:ext cx="4652351" cy="21982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0B7D6-828A-5842-D93C-22458CFCBD14}"/>
              </a:ext>
            </a:extLst>
          </p:cNvPr>
          <p:cNvGrpSpPr/>
          <p:nvPr/>
        </p:nvGrpSpPr>
        <p:grpSpPr>
          <a:xfrm>
            <a:off x="7011606" y="170611"/>
            <a:ext cx="3804796" cy="6550863"/>
            <a:chOff x="5868606" y="237714"/>
            <a:chExt cx="3804796" cy="65508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997494-4B0E-1417-C30D-4B1149304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68606" y="237714"/>
              <a:ext cx="3804796" cy="3191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F86E0E-13FA-2B64-F13A-7A7EE8D0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12" t="1517"/>
            <a:stretch/>
          </p:blipFill>
          <p:spPr>
            <a:xfrm>
              <a:off x="5868606" y="3359577"/>
              <a:ext cx="308737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31815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{E9B6F562-0ADD-4A2E-9DEF-8A39FE2E77FA}tf67328976_win32</Template>
  <TotalTime>458</TotalTime>
  <Words>709</Words>
  <Application>Microsoft Office PowerPoint</Application>
  <PresentationFormat>Widescreen</PresentationFormat>
  <Paragraphs>149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AdvGulliv-R</vt:lpstr>
      <vt:lpstr>Arial</vt:lpstr>
      <vt:lpstr>Calibri</vt:lpstr>
      <vt:lpstr>Cambria Math</vt:lpstr>
      <vt:lpstr>Consolas</vt:lpstr>
      <vt:lpstr>Tenorite</vt:lpstr>
      <vt:lpstr>Custom</vt:lpstr>
      <vt:lpstr>WHALE OPTIMIZATION ALGORITHM FOR GLOBAL OPTIMIZATION </vt:lpstr>
      <vt:lpstr>What Kind of Problem Are We Solving?</vt:lpstr>
      <vt:lpstr>Benchmarking in literature</vt:lpstr>
      <vt:lpstr>What Makes Benchmark Functions Challenging?</vt:lpstr>
      <vt:lpstr>PowerPoint Presentation</vt:lpstr>
      <vt:lpstr>Inspiration Behind Whale Optimization Algorithm</vt:lpstr>
      <vt:lpstr>PowerPoint Presentation</vt:lpstr>
      <vt:lpstr>KEY DIFFERENCES BETWEEN WOA AND IWOA</vt:lpstr>
      <vt:lpstr>PowerPoint Presentation</vt:lpstr>
      <vt:lpstr>EXPERIMENTS</vt:lpstr>
      <vt:lpstr>WOA Part 1: finding the ideal parameters</vt:lpstr>
      <vt:lpstr>WOA Part 1: EXPERIMENT RESULTS</vt:lpstr>
      <vt:lpstr>WOA Part 2: TEST ALGORITHM ON HIGHER DIMENSIONS</vt:lpstr>
      <vt:lpstr>WOA Part 2: TEST ALGORITHM ON HIGHER DIMENSIONS</vt:lpstr>
      <vt:lpstr>WOA Part 2: TEST ALGORITHM ON HIGHER DIMENSIONS</vt:lpstr>
      <vt:lpstr>IWOA Part 1: finding the ideal parameters</vt:lpstr>
      <vt:lpstr>IWOA Part 1: EXPERIMENT RESULTS</vt:lpstr>
      <vt:lpstr>IWOA Part 2: TEST ALGORITHM ON HIGHER DIMENSIONS</vt:lpstr>
      <vt:lpstr>IWOA Part 2: TEST ALGORITHM ON HIGHER DIMENSIONS</vt:lpstr>
      <vt:lpstr>IWOA Part 2: TEST ALGORITHM ON HIGHER DIMENSIONS</vt:lpstr>
      <vt:lpstr>COMPARATIVE EXPERIMENT RESULTS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ANDREEA-IOANA GHEORGHE</dc:creator>
  <cp:lastModifiedBy>ANDREEA-IOANA GHEORGHE</cp:lastModifiedBy>
  <cp:revision>21</cp:revision>
  <dcterms:created xsi:type="dcterms:W3CDTF">2025-05-29T16:37:45Z</dcterms:created>
  <dcterms:modified xsi:type="dcterms:W3CDTF">2025-05-30T05:07:30Z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